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inimized">
    <p:restoredLeft sz="0" autoAdjust="0"/>
    <p:restoredTop sz="0" autoAdjust="0"/>
  </p:normalViewPr>
  <p:slideViewPr>
    <p:cSldViewPr>
      <p:cViewPr varScale="1">
        <p:scale>
          <a:sx n="27" d="100"/>
          <a:sy n="27" d="100"/>
        </p:scale>
        <p:origin x="6666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310C6871-891A-46C3-BAC5-ED7BF778AB00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648A4A-4125-49CB-8FA9-9075555101F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C6871-891A-46C3-BAC5-ED7BF778AB00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648A4A-4125-49CB-8FA9-9075555101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310C6871-891A-46C3-BAC5-ED7BF778AB00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4B648A4A-4125-49CB-8FA9-9075555101F9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C6871-891A-46C3-BAC5-ED7BF778AB00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B648A4A-4125-49CB-8FA9-9075555101F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C6871-891A-46C3-BAC5-ED7BF778AB00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4B648A4A-4125-49CB-8FA9-9075555101F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10C6871-891A-46C3-BAC5-ED7BF778AB00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B648A4A-4125-49CB-8FA9-9075555101F9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10C6871-891A-46C3-BAC5-ED7BF778AB00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4B648A4A-4125-49CB-8FA9-9075555101F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n-US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C6871-891A-46C3-BAC5-ED7BF778AB00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B648A4A-4125-49CB-8FA9-9075555101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C6871-891A-46C3-BAC5-ED7BF778AB00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B648A4A-4125-49CB-8FA9-9075555101F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C6871-891A-46C3-BAC5-ED7BF778AB00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B648A4A-4125-49CB-8FA9-9075555101F9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310C6871-891A-46C3-BAC5-ED7BF778AB00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4B648A4A-4125-49CB-8FA9-9075555101F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10C6871-891A-46C3-BAC5-ED7BF778AB00}" type="datetimeFigureOut">
              <a:rPr lang="en-US" smtClean="0"/>
              <a:t>4/19/2021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4B648A4A-4125-49CB-8FA9-9075555101F9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Logical Reasoning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Induction and Deduction</a:t>
            </a:r>
          </a:p>
        </p:txBody>
      </p:sp>
    </p:spTree>
    <p:extLst>
      <p:ext uri="{BB962C8B-B14F-4D97-AF65-F5344CB8AC3E}">
        <p14:creationId xmlns:p14="http://schemas.microsoft.com/office/powerpoint/2010/main" val="514963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74C4A7-80D3-4E72-9744-B31A784C6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/>
                </a:solidFill>
              </a:rPr>
              <a:t>VALID</a:t>
            </a:r>
            <a:r>
              <a:rPr lang="en-US" dirty="0">
                <a:solidFill>
                  <a:schemeClr val="accent2"/>
                </a:solidFill>
              </a:rPr>
              <a:t> </a:t>
            </a:r>
            <a:r>
              <a:rPr lang="en-US" dirty="0"/>
              <a:t>Proof Example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4C4672-4F5C-43D7-A505-C2AD739E64C4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3959352" cy="4495800"/>
          </a:xfrm>
        </p:spPr>
        <p:txBody>
          <a:bodyPr>
            <a:normAutofit/>
          </a:bodyPr>
          <a:lstStyle/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3600" dirty="0"/>
              <a:t>All frogs are red.</a:t>
            </a:r>
          </a:p>
          <a:p>
            <a:pPr marL="514350" indent="-514350">
              <a:lnSpc>
                <a:spcPct val="200000"/>
              </a:lnSpc>
              <a:buFont typeface="+mj-lt"/>
              <a:buAutoNum type="arabicPeriod"/>
            </a:pPr>
            <a:r>
              <a:rPr lang="en-US" sz="3600" dirty="0"/>
              <a:t>Kermit is a frog.</a:t>
            </a:r>
          </a:p>
          <a:p>
            <a:pPr marL="0" indent="0">
              <a:lnSpc>
                <a:spcPct val="200000"/>
              </a:lnSpc>
              <a:buNone/>
            </a:pPr>
            <a:r>
              <a:rPr lang="en-US" sz="3600" dirty="0">
                <a:solidFill>
                  <a:schemeClr val="accent2"/>
                </a:solidFill>
                <a:sym typeface="Symbol" panose="05050102010706020507" pitchFamily="18" charset="2"/>
              </a:rPr>
              <a:t>Kermit is red.</a:t>
            </a:r>
            <a:endParaRPr lang="en-US" sz="3600" dirty="0">
              <a:solidFill>
                <a:schemeClr val="accent2"/>
              </a:solidFill>
            </a:endParaRPr>
          </a:p>
        </p:txBody>
      </p:sp>
      <p:pic>
        <p:nvPicPr>
          <p:cNvPr id="1028" name="Picture 4" descr="Free Kermit Cliparts, Download Free Clip Art, Free Clip Art on Clipart  Library">
            <a:extLst>
              <a:ext uri="{FF2B5EF4-FFF2-40B4-BE49-F238E27FC236}">
                <a16:creationId xmlns:a16="http://schemas.microsoft.com/office/drawing/2014/main" id="{550EF8C6-CF03-4BBE-964B-6BEB4CEF0A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2543129"/>
            <a:ext cx="2200275" cy="25935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244508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32FEE7-D957-4218-8C7E-F49B1295D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3"/>
                </a:solidFill>
              </a:rPr>
              <a:t>TRUE</a:t>
            </a:r>
            <a:r>
              <a:rPr lang="en-US" dirty="0"/>
              <a:t> Proof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2503CD-86FC-4A2D-9D85-4F1799D4C5F8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4949952" cy="449580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US" sz="3600" dirty="0"/>
              <a:t>In the fall semester, Montgomery College sometimes has closed due to inclement weather.</a:t>
            </a:r>
          </a:p>
          <a:p>
            <a:pPr marL="514350" indent="-514350">
              <a:buAutoNum type="arabicPeriod"/>
            </a:pPr>
            <a:r>
              <a:rPr lang="en-US" sz="3600" dirty="0"/>
              <a:t>It is currently a fall semester.</a:t>
            </a:r>
          </a:p>
          <a:p>
            <a:pPr marL="0" indent="0">
              <a:buNone/>
            </a:pPr>
            <a:r>
              <a:rPr lang="en-US" sz="3600" dirty="0">
                <a:sym typeface="Symbol" panose="05050102010706020507" pitchFamily="18" charset="2"/>
              </a:rPr>
              <a:t> </a:t>
            </a:r>
            <a:r>
              <a:rPr lang="en-US" sz="3600" dirty="0">
                <a:solidFill>
                  <a:schemeClr val="accent3"/>
                </a:solidFill>
                <a:sym typeface="Symbol" panose="05050102010706020507" pitchFamily="18" charset="2"/>
              </a:rPr>
              <a:t>Montgomery College will close due to inclement weather.</a:t>
            </a:r>
            <a:endParaRPr lang="en-US" sz="3600" dirty="0"/>
          </a:p>
        </p:txBody>
      </p:sp>
      <p:pic>
        <p:nvPicPr>
          <p:cNvPr id="2050" name="Picture 2" descr="Clipart Snow Snow Cloud - Cartoon Clouds And Snow , Free Transparent  Clipart - ClipartKey">
            <a:extLst>
              <a:ext uri="{FF2B5EF4-FFF2-40B4-BE49-F238E27FC236}">
                <a16:creationId xmlns:a16="http://schemas.microsoft.com/office/drawing/2014/main" id="{9FF94BD2-9EE1-4016-ADBB-13645C356AA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8998" y="2269940"/>
            <a:ext cx="3067050" cy="23181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48860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DF7F-218C-4BE7-B5FE-2471AB26A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4"/>
                </a:solidFill>
              </a:rPr>
              <a:t>SOUND </a:t>
            </a:r>
            <a:r>
              <a:rPr lang="en-US" dirty="0">
                <a:solidFill>
                  <a:schemeClr val="tx1"/>
                </a:solidFill>
              </a:rPr>
              <a:t>Proof Example</a:t>
            </a:r>
            <a:endParaRPr lang="en-US" b="1" dirty="0">
              <a:solidFill>
                <a:schemeClr val="accent4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2C7F74-9B6D-405F-923A-05DC6F11A547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6169152" cy="4495800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3600" dirty="0"/>
              <a:t>All 102 students need to turn in all essays to pass the course.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3600" dirty="0"/>
              <a:t>Student X did not turn in all essays.</a:t>
            </a:r>
          </a:p>
          <a:p>
            <a:pPr marL="0" indent="0">
              <a:buNone/>
            </a:pPr>
            <a:r>
              <a:rPr lang="en-US" sz="3600" b="1" dirty="0">
                <a:solidFill>
                  <a:schemeClr val="accent4"/>
                </a:solidFill>
                <a:sym typeface="Symbol" panose="05050102010706020507" pitchFamily="18" charset="2"/>
              </a:rPr>
              <a:t>  </a:t>
            </a:r>
            <a:r>
              <a:rPr lang="en-US" sz="3600" b="1" dirty="0">
                <a:solidFill>
                  <a:schemeClr val="accent4"/>
                </a:solidFill>
              </a:rPr>
              <a:t>Student X did not pass the  course.</a:t>
            </a:r>
          </a:p>
        </p:txBody>
      </p:sp>
      <p:pic>
        <p:nvPicPr>
          <p:cNvPr id="3074" name="Picture 2" descr="Failure Grade Stock Illustrations – 186 Failure Grade Stock Illustrations,  Vectors &amp; Clipart - Dreamstime">
            <a:extLst>
              <a:ext uri="{FF2B5EF4-FFF2-40B4-BE49-F238E27FC236}">
                <a16:creationId xmlns:a16="http://schemas.microsoft.com/office/drawing/2014/main" id="{048FFC8C-221B-4E4A-900A-5516563559F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55296" y="2819400"/>
            <a:ext cx="1981200" cy="153790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65550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Logical Reasoning?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Any attempt to come to a conclusion about the world, answer a question, or support a theory using intellect (not emotion, intuition, or personal connection)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3657599"/>
            <a:ext cx="2143125" cy="2143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9365588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Induction versus Deduction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057400" y="1905000"/>
            <a:ext cx="4876800" cy="40278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025958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Case Study: Seatbelts on Rockville Pike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b="1" dirty="0"/>
              <a:t>Question: How many drivers on Rockville Pike are wearing seatbelts on a regular basis?</a:t>
            </a: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33600" y="3124200"/>
            <a:ext cx="4762500" cy="275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659642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Inductive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I go out to a corner on Rockville Pike and count the drivers wearing seatbelts for one hour. </a:t>
            </a:r>
          </a:p>
          <a:p>
            <a:r>
              <a:rPr lang="en-US" dirty="0"/>
              <a:t>I find that 567 of 602 drivers are wearing seatbelts.</a:t>
            </a:r>
          </a:p>
          <a:p>
            <a:r>
              <a:rPr lang="en-US" dirty="0"/>
              <a:t>Conclusion: The vast majority of drivers on Rockville Pike wear their seatbelts.</a:t>
            </a: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4114800"/>
            <a:ext cx="2476500" cy="2266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580226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Potential Problems with Induction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Sample size could be too small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Sample is not random, is somehow skewed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Person conducting the study is not objective or honest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Conclusion makes too big of a leap (hasty generalization)</a:t>
            </a:r>
          </a:p>
        </p:txBody>
      </p:sp>
    </p:spTree>
    <p:extLst>
      <p:ext uri="{BB962C8B-B14F-4D97-AF65-F5344CB8AC3E}">
        <p14:creationId xmlns:p14="http://schemas.microsoft.com/office/powerpoint/2010/main" val="20565229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Deductive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sz="2400" dirty="0"/>
              <a:t>I begin with some general premises:</a:t>
            </a:r>
          </a:p>
          <a:p>
            <a:pPr lvl="1"/>
            <a:r>
              <a:rPr lang="en-US" sz="2400" dirty="0"/>
              <a:t>PREMISE 1: There is no reason that a mature, responsible adult driver would not wear his or her seatbelt.</a:t>
            </a:r>
          </a:p>
          <a:p>
            <a:pPr lvl="1"/>
            <a:r>
              <a:rPr lang="en-US" sz="2400" dirty="0"/>
              <a:t>PREMISE 2: Most drivers on Rockville Pike are mature, responsible adults.</a:t>
            </a:r>
          </a:p>
          <a:p>
            <a:pPr lvl="1"/>
            <a:r>
              <a:rPr lang="en-US" sz="2400" dirty="0"/>
              <a:t>THEREFORE: I conclude that most drivers on Rockville Pike wear their seatbelts.</a:t>
            </a:r>
          </a:p>
          <a:p>
            <a:pPr marL="365760" lvl="1" indent="0">
              <a:buNone/>
            </a:pPr>
            <a:endParaRPr lang="en-US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799" y="4114800"/>
            <a:ext cx="2543175" cy="1800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2280627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Potential Problems with Deduction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Premises are not true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Logic is not valid</a:t>
            </a:r>
          </a:p>
        </p:txBody>
      </p:sp>
    </p:spTree>
    <p:extLst>
      <p:ext uri="{BB962C8B-B14F-4D97-AF65-F5344CB8AC3E}">
        <p14:creationId xmlns:p14="http://schemas.microsoft.com/office/powerpoint/2010/main" val="9110287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7703B2-0F86-459E-AC63-546E79593C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Proofs: Valid, True, Sound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E04552-8E16-461D-A102-D86651BB699B}"/>
              </a:ext>
            </a:extLst>
          </p:cNvPr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2"/>
                </a:solidFill>
              </a:rPr>
              <a:t>VALID</a:t>
            </a:r>
            <a:r>
              <a:rPr lang="en-US" dirty="0"/>
              <a:t> proofs have correct reasoning (but do not guarantee premises are accurate)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>
                <a:solidFill>
                  <a:schemeClr val="accent3"/>
                </a:solidFill>
              </a:rPr>
              <a:t>TRUE</a:t>
            </a:r>
            <a:r>
              <a:rPr lang="en-US" dirty="0"/>
              <a:t> proofs begin with correct premises (but do not guarantee that logic is correct)</a:t>
            </a:r>
          </a:p>
          <a:p>
            <a:endParaRPr lang="en-US" dirty="0"/>
          </a:p>
          <a:p>
            <a:r>
              <a:rPr lang="en-US" b="1" dirty="0">
                <a:solidFill>
                  <a:schemeClr val="accent4"/>
                </a:solidFill>
              </a:rPr>
              <a:t>SOUND</a:t>
            </a:r>
            <a:r>
              <a:rPr lang="en-US" dirty="0"/>
              <a:t> proofs = BOTH </a:t>
            </a:r>
            <a:r>
              <a:rPr lang="en-US" b="1" dirty="0">
                <a:solidFill>
                  <a:schemeClr val="accent2"/>
                </a:solidFill>
              </a:rPr>
              <a:t>VALID</a:t>
            </a:r>
            <a:r>
              <a:rPr lang="en-US" dirty="0"/>
              <a:t> AND </a:t>
            </a:r>
            <a:r>
              <a:rPr lang="en-US" b="1" dirty="0">
                <a:solidFill>
                  <a:schemeClr val="accent3"/>
                </a:solidFill>
              </a:rPr>
              <a:t>TRUE</a:t>
            </a:r>
          </a:p>
        </p:txBody>
      </p:sp>
    </p:spTree>
    <p:extLst>
      <p:ext uri="{BB962C8B-B14F-4D97-AF65-F5344CB8AC3E}">
        <p14:creationId xmlns:p14="http://schemas.microsoft.com/office/powerpoint/2010/main" val="2299081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Angles">
      <a:dk1>
        <a:srgbClr val="000000"/>
      </a:dk1>
      <a:lt1>
        <a:srgbClr val="FFFFFF"/>
      </a:lt1>
      <a:dk2>
        <a:srgbClr val="434342"/>
      </a:dk2>
      <a:lt2>
        <a:srgbClr val="CDD7D9"/>
      </a:lt2>
      <a:accent1>
        <a:srgbClr val="797B7E"/>
      </a:accent1>
      <a:accent2>
        <a:srgbClr val="F96A1B"/>
      </a:accent2>
      <a:accent3>
        <a:srgbClr val="08A1D9"/>
      </a:accent3>
      <a:accent4>
        <a:srgbClr val="7C984A"/>
      </a:accent4>
      <a:accent5>
        <a:srgbClr val="C2AD8D"/>
      </a:accent5>
      <a:accent6>
        <a:srgbClr val="506E94"/>
      </a:accent6>
      <a:hlink>
        <a:srgbClr val="5F5F5F"/>
      </a:hlink>
      <a:folHlink>
        <a:srgbClr val="969696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10830</TotalTime>
  <Words>354</Words>
  <Application>Microsoft Office PowerPoint</Application>
  <PresentationFormat>On-screen Show (4:3)</PresentationFormat>
  <Paragraphs>46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Tw Cen MT</vt:lpstr>
      <vt:lpstr>Wingdings</vt:lpstr>
      <vt:lpstr>Wingdings 2</vt:lpstr>
      <vt:lpstr>Median</vt:lpstr>
      <vt:lpstr>Logical Reasoning</vt:lpstr>
      <vt:lpstr>What Is Logical Reasoning?</vt:lpstr>
      <vt:lpstr>Induction versus Deduction</vt:lpstr>
      <vt:lpstr>Case Study: Seatbelts on Rockville Pike</vt:lpstr>
      <vt:lpstr>Inductive Approach</vt:lpstr>
      <vt:lpstr>Potential Problems with Induction</vt:lpstr>
      <vt:lpstr>Deductive Approach</vt:lpstr>
      <vt:lpstr>Potential Problems with Deduction</vt:lpstr>
      <vt:lpstr>Proofs: Valid, True, Sound</vt:lpstr>
      <vt:lpstr>VALID Proof Example</vt:lpstr>
      <vt:lpstr>TRUE Proof Example</vt:lpstr>
      <vt:lpstr>SOUND Proof Example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Logical Reasoning</dc:title>
  <dc:creator>Windows User</dc:creator>
  <cp:lastModifiedBy>Seal Caulking</cp:lastModifiedBy>
  <cp:revision>9</cp:revision>
  <dcterms:created xsi:type="dcterms:W3CDTF">2016-02-25T13:47:10Z</dcterms:created>
  <dcterms:modified xsi:type="dcterms:W3CDTF">2021-04-19T18:26:55Z</dcterms:modified>
</cp:coreProperties>
</file>